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72" r:id="rId2"/>
    <p:sldId id="256" r:id="rId3"/>
    <p:sldId id="271" r:id="rId4"/>
    <p:sldId id="257" r:id="rId5"/>
    <p:sldId id="258" r:id="rId6"/>
    <p:sldId id="264" r:id="rId7"/>
    <p:sldId id="262" r:id="rId8"/>
    <p:sldId id="261" r:id="rId9"/>
    <p:sldId id="260" r:id="rId10"/>
    <p:sldId id="268" r:id="rId11"/>
    <p:sldId id="263" r:id="rId12"/>
    <p:sldId id="267" r:id="rId13"/>
    <p:sldId id="270" r:id="rId14"/>
    <p:sldId id="269" r:id="rId15"/>
    <p:sldId id="266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48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72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3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6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6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4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2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9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5/7/2023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68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irlineanalysis.epizy.com/?i=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11100049" cy="1659475"/>
          </a:xfrm>
        </p:spPr>
        <p:txBody>
          <a:bodyPr anchor="t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</a:rPr>
              <a:t>Airline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047" y="2329594"/>
            <a:ext cx="11100049" cy="4038544"/>
          </a:xfrm>
        </p:spPr>
        <p:txBody>
          <a:bodyPr anchor="b">
            <a:no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Project Web URL: </a:t>
            </a:r>
            <a:r>
              <a:rPr lang="en-US" sz="2500" dirty="0">
                <a:solidFill>
                  <a:srgbClr val="FFFFFF"/>
                </a:solidFill>
                <a:hlinkClick r:id="rId3"/>
              </a:rPr>
              <a:t>http://airlineanalysis.epizy.com/?i=1</a:t>
            </a:r>
            <a:endParaRPr lang="en-US" sz="2500" dirty="0">
              <a:solidFill>
                <a:srgbClr val="FFFFFF"/>
              </a:solidFill>
            </a:endParaRPr>
          </a:p>
          <a:p>
            <a:pPr algn="ctr"/>
            <a:endParaRPr lang="en-US" sz="2000" dirty="0">
              <a:solidFill>
                <a:srgbClr val="FFFFFF"/>
              </a:solidFill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Hetal Patel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885868455</a:t>
            </a:r>
          </a:p>
          <a:p>
            <a:pPr algn="ctr"/>
            <a:endParaRPr lang="en-US" sz="2000" dirty="0">
              <a:solidFill>
                <a:srgbClr val="FFFFFF"/>
              </a:solidFill>
            </a:endParaRPr>
          </a:p>
          <a:p>
            <a:pPr algn="ctr"/>
            <a:r>
              <a:rPr lang="en-US" sz="2000" dirty="0" err="1">
                <a:solidFill>
                  <a:srgbClr val="FFFFFF"/>
                </a:solidFill>
              </a:rPr>
              <a:t>Lency</a:t>
            </a:r>
            <a:r>
              <a:rPr lang="en-US" sz="2000" dirty="0">
                <a:solidFill>
                  <a:srgbClr val="FFFFFF"/>
                </a:solidFill>
              </a:rPr>
              <a:t> Lakhani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885196055</a:t>
            </a:r>
          </a:p>
          <a:p>
            <a:pPr algn="ctr"/>
            <a:endParaRPr lang="en-US" sz="2000" dirty="0">
              <a:solidFill>
                <a:srgbClr val="FFFFFF"/>
              </a:solidFill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Prof. Tseng-Ching Shen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CPSC 531- Adv Database Management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02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89855"/>
            <a:ext cx="12192000" cy="642057"/>
          </a:xfrm>
        </p:spPr>
        <p:txBody>
          <a:bodyPr anchor="t">
            <a:norm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Output files generated in given s3 bucket output folder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6AC6BF-907C-0B6B-5932-C60372188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" b="12818"/>
          <a:stretch/>
        </p:blipFill>
        <p:spPr>
          <a:xfrm>
            <a:off x="0" y="1131912"/>
            <a:ext cx="12192000" cy="573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4369"/>
            <a:ext cx="12192000" cy="766333"/>
          </a:xfrm>
        </p:spPr>
        <p:txBody>
          <a:bodyPr anchor="t">
            <a:normAutofit/>
          </a:bodyPr>
          <a:lstStyle/>
          <a:p>
            <a:r>
              <a:rPr lang="en-US" sz="2500" dirty="0">
                <a:solidFill>
                  <a:srgbClr val="FFFFFF"/>
                </a:solidFill>
              </a:rPr>
              <a:t>	Spark code in python for spark storage job to process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419367"/>
            <a:ext cx="12188932" cy="5424120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1248095-2D88-F28E-7C46-366A96361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86"/>
          <a:stretch/>
        </p:blipFill>
        <p:spPr>
          <a:xfrm>
            <a:off x="0" y="1091821"/>
            <a:ext cx="12192000" cy="57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3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89856"/>
            <a:ext cx="11100049" cy="47533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Download and view the output files – Delay Analysis Output File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5382" y="1760564"/>
            <a:ext cx="5535571" cy="3818199"/>
          </a:xfrm>
        </p:spPr>
        <p:txBody>
          <a:bodyPr anchor="b">
            <a:noAutofit/>
          </a:bodyPr>
          <a:lstStyle/>
          <a:p>
            <a:pPr algn="ctr"/>
            <a:r>
              <a:rPr lang="en-US" sz="3500" dirty="0">
                <a:solidFill>
                  <a:srgbClr val="FFFFFF"/>
                </a:solidFill>
              </a:rPr>
              <a:t>SELECT </a:t>
            </a:r>
            <a:r>
              <a:rPr lang="en-US" sz="3500" dirty="0" err="1">
                <a:solidFill>
                  <a:srgbClr val="FFFFFF"/>
                </a:solidFill>
              </a:rPr>
              <a:t>Airline,Origin,Dest,DepDelayMinutes</a:t>
            </a:r>
            <a:r>
              <a:rPr lang="en-US" sz="3500" dirty="0">
                <a:solidFill>
                  <a:srgbClr val="FFFFFF"/>
                </a:solidFill>
              </a:rPr>
              <a:t> FROM </a:t>
            </a:r>
            <a:r>
              <a:rPr lang="en-US" sz="3500" dirty="0" err="1">
                <a:solidFill>
                  <a:srgbClr val="FFFFFF"/>
                </a:solidFill>
              </a:rPr>
              <a:t>flights_dataset</a:t>
            </a:r>
            <a:r>
              <a:rPr lang="en-US" sz="3500" dirty="0">
                <a:solidFill>
                  <a:srgbClr val="FFFFFF"/>
                </a:solidFill>
              </a:rPr>
              <a:t> WHERE </a:t>
            </a:r>
            <a:r>
              <a:rPr lang="en-US" sz="3500" dirty="0" err="1">
                <a:solidFill>
                  <a:srgbClr val="FFFFFF"/>
                </a:solidFill>
              </a:rPr>
              <a:t>DepDelayMinutes</a:t>
            </a:r>
            <a:r>
              <a:rPr lang="en-US" sz="3500" dirty="0">
                <a:solidFill>
                  <a:srgbClr val="FFFFFF"/>
                </a:solidFill>
              </a:rPr>
              <a:t> &gt;= 60 AND Airline = 'American Airlines Inc.' LIMIT 100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2832DA-51DE-0353-CD1D-EFBAC1594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18" b="5251"/>
          <a:stretch/>
        </p:blipFill>
        <p:spPr>
          <a:xfrm>
            <a:off x="574715" y="1062182"/>
            <a:ext cx="5459620" cy="52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0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89856"/>
            <a:ext cx="11100049" cy="47533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Download and view the output files – Airtime Analysis Output File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2473" y="1760564"/>
            <a:ext cx="5258480" cy="3439509"/>
          </a:xfrm>
        </p:spPr>
        <p:txBody>
          <a:bodyPr anchor="b">
            <a:noAutofit/>
          </a:bodyPr>
          <a:lstStyle/>
          <a:p>
            <a:pPr algn="ctr"/>
            <a:r>
              <a:rPr lang="en-US" sz="3500" dirty="0">
                <a:solidFill>
                  <a:srgbClr val="FFFFFF"/>
                </a:solidFill>
              </a:rPr>
              <a:t>SELECT </a:t>
            </a:r>
            <a:r>
              <a:rPr lang="en-US" sz="3500" dirty="0" err="1">
                <a:solidFill>
                  <a:srgbClr val="FFFFFF"/>
                </a:solidFill>
              </a:rPr>
              <a:t>Airline,AirTime,Flight_Number_Operating_Airline</a:t>
            </a:r>
            <a:r>
              <a:rPr lang="en-US" sz="3500" dirty="0">
                <a:solidFill>
                  <a:srgbClr val="FFFFFF"/>
                </a:solidFill>
              </a:rPr>
              <a:t> FROM </a:t>
            </a:r>
            <a:r>
              <a:rPr lang="en-US" sz="3500" dirty="0" err="1">
                <a:solidFill>
                  <a:srgbClr val="FFFFFF"/>
                </a:solidFill>
              </a:rPr>
              <a:t>flights_dataset</a:t>
            </a:r>
            <a:r>
              <a:rPr lang="en-US" sz="3500" dirty="0">
                <a:solidFill>
                  <a:srgbClr val="FFFFFF"/>
                </a:solidFill>
              </a:rPr>
              <a:t> WHERE </a:t>
            </a:r>
            <a:r>
              <a:rPr lang="en-US" sz="3500" dirty="0" err="1">
                <a:solidFill>
                  <a:srgbClr val="FFFFFF"/>
                </a:solidFill>
              </a:rPr>
              <a:t>AirTime</a:t>
            </a:r>
            <a:r>
              <a:rPr lang="en-US" sz="3500" dirty="0">
                <a:solidFill>
                  <a:srgbClr val="FFFFFF"/>
                </a:solidFill>
              </a:rPr>
              <a:t> &gt;=100  LIMIT 100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A9757F-C7F9-CC15-E25B-3DB929E92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0455" b="4978"/>
          <a:stretch/>
        </p:blipFill>
        <p:spPr>
          <a:xfrm>
            <a:off x="637309" y="1034645"/>
            <a:ext cx="5828145" cy="52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0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89856"/>
            <a:ext cx="11100049" cy="47533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Download and view the output files – Destination Analysis Output File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2873" y="1760564"/>
            <a:ext cx="5868080" cy="3439508"/>
          </a:xfrm>
        </p:spPr>
        <p:txBody>
          <a:bodyPr anchor="b">
            <a:noAutofit/>
          </a:bodyPr>
          <a:lstStyle/>
          <a:p>
            <a:pPr algn="ctr"/>
            <a:r>
              <a:rPr lang="en-US" sz="3500" dirty="0">
                <a:solidFill>
                  <a:srgbClr val="FFFFFF"/>
                </a:solidFill>
              </a:rPr>
              <a:t>SELECT </a:t>
            </a:r>
            <a:r>
              <a:rPr lang="en-US" sz="3500" dirty="0" err="1">
                <a:solidFill>
                  <a:srgbClr val="FFFFFF"/>
                </a:solidFill>
              </a:rPr>
              <a:t>Airline,Origin,Dest,AirTime</a:t>
            </a:r>
            <a:r>
              <a:rPr lang="en-US" sz="3500" dirty="0">
                <a:solidFill>
                  <a:srgbClr val="FFFFFF"/>
                </a:solidFill>
              </a:rPr>
              <a:t> FROM </a:t>
            </a:r>
            <a:r>
              <a:rPr lang="en-US" sz="3500" dirty="0" err="1">
                <a:solidFill>
                  <a:srgbClr val="FFFFFF"/>
                </a:solidFill>
              </a:rPr>
              <a:t>flights_dataset</a:t>
            </a:r>
            <a:r>
              <a:rPr lang="en-US" sz="3500" dirty="0">
                <a:solidFill>
                  <a:srgbClr val="FFFFFF"/>
                </a:solidFill>
              </a:rPr>
              <a:t> WHERE Origin = 'LAX' AND </a:t>
            </a:r>
            <a:r>
              <a:rPr lang="en-US" sz="3500" dirty="0" err="1">
                <a:solidFill>
                  <a:srgbClr val="FFFFFF"/>
                </a:solidFill>
              </a:rPr>
              <a:t>Dest</a:t>
            </a:r>
            <a:r>
              <a:rPr lang="en-US" sz="3500" dirty="0">
                <a:solidFill>
                  <a:srgbClr val="FFFFFF"/>
                </a:solidFill>
              </a:rPr>
              <a:t> = 'EWR' ORDER BY Airline DESC LIMIT 100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B22F108-7E21-53D8-FD7C-6AC86F0A6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51" b="5053"/>
          <a:stretch/>
        </p:blipFill>
        <p:spPr>
          <a:xfrm>
            <a:off x="562329" y="1056411"/>
            <a:ext cx="5293526" cy="52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73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89856"/>
            <a:ext cx="11100049" cy="47534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Terminate the EMR cluster </a:t>
            </a:r>
            <a:br>
              <a:rPr lang="en-US" sz="2500" dirty="0">
                <a:solidFill>
                  <a:srgbClr val="FFFFFF"/>
                </a:solidFill>
              </a:rPr>
            </a:b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BA8860-6022-CB90-EF5F-A725175A6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" b="5251"/>
          <a:stretch/>
        </p:blipFill>
        <p:spPr>
          <a:xfrm>
            <a:off x="0" y="979712"/>
            <a:ext cx="12192000" cy="58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7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8904" r="-1" b="1072"/>
          <a:stretch/>
        </p:blipFill>
        <p:spPr>
          <a:xfrm>
            <a:off x="-12455" y="14514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75352"/>
            <a:ext cx="11100049" cy="549679"/>
          </a:xfrm>
        </p:spPr>
        <p:txBody>
          <a:bodyPr anchor="t">
            <a:no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Demo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767" y="1514895"/>
            <a:ext cx="9126488" cy="4714454"/>
          </a:xfrm>
        </p:spPr>
        <p:txBody>
          <a:bodyPr anchor="b">
            <a:noAutofit/>
          </a:bodyPr>
          <a:lstStyle/>
          <a:p>
            <a:pPr algn="ctr"/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Movie001_1">
            <a:hlinkClick r:id="" action="ppaction://media"/>
            <a:extLst>
              <a:ext uri="{FF2B5EF4-FFF2-40B4-BE49-F238E27FC236}">
                <a16:creationId xmlns:a16="http://schemas.microsoft.com/office/drawing/2014/main" id="{2CADEAC6-BEC3-77CC-81F9-03CDCBF172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60060"/>
            <a:ext cx="12192000" cy="56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2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4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07979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63419"/>
            <a:ext cx="11100049" cy="729672"/>
          </a:xfrm>
        </p:spPr>
        <p:txBody>
          <a:bodyPr anchor="t">
            <a:noAutofit/>
          </a:bodyPr>
          <a:lstStyle/>
          <a:p>
            <a:pPr algn="ctr"/>
            <a:r>
              <a:rPr lang="en-US" sz="5000" dirty="0">
                <a:solidFill>
                  <a:srgbClr val="FFFFFF"/>
                </a:solidFill>
              </a:rPr>
              <a:t>Airline Analysis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545" y="1459346"/>
            <a:ext cx="10764551" cy="729671"/>
          </a:xfrm>
        </p:spPr>
        <p:txBody>
          <a:bodyPr anchor="b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Airline analysis dataset from </a:t>
            </a:r>
            <a:r>
              <a:rPr lang="en-US" sz="2000" dirty="0" err="1">
                <a:solidFill>
                  <a:srgbClr val="FFFFFF"/>
                </a:solidFill>
              </a:rPr>
              <a:t>kaggel</a:t>
            </a:r>
            <a:r>
              <a:rPr lang="en-US" sz="2000" dirty="0">
                <a:solidFill>
                  <a:srgbClr val="FFFFFF"/>
                </a:solidFill>
              </a:rPr>
              <a:t>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Dataset Size: 1.9 GB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1719138F-AB55-DC70-2364-3D7FFF45894E}"/>
              </a:ext>
            </a:extLst>
          </p:cNvPr>
          <p:cNvSpPr txBox="1">
            <a:spLocks/>
          </p:cNvSpPr>
          <p:nvPr/>
        </p:nvSpPr>
        <p:spPr>
          <a:xfrm>
            <a:off x="798945" y="2355272"/>
            <a:ext cx="10764551" cy="37037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95788-5E45-1C37-DA87-2CC0C5A15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5" y="2281382"/>
            <a:ext cx="10594110" cy="401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89855"/>
            <a:ext cx="11100049" cy="738442"/>
          </a:xfrm>
        </p:spPr>
        <p:txBody>
          <a:bodyPr anchor="t">
            <a:noAutofit/>
          </a:bodyPr>
          <a:lstStyle/>
          <a:p>
            <a:pPr algn="ctr"/>
            <a:r>
              <a:rPr lang="en-US" sz="5000" dirty="0">
                <a:solidFill>
                  <a:srgbClr val="FFFFFF"/>
                </a:solidFill>
              </a:rPr>
              <a:t>Airline Analysis Project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501255"/>
            <a:ext cx="11100049" cy="4558349"/>
          </a:xfrm>
        </p:spPr>
        <p:txBody>
          <a:bodyPr anchor="b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Used Elastic MapReduce (EMR) to scale and run big data servers on the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AWS EMR is pre-installed and pre-configured with Spark and Hadoop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Used AWS EC2 instances as worker nodes- 1 Master and 2 Core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Used AWS S3 bucket as file system for storing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Used Python </a:t>
            </a:r>
            <a:r>
              <a:rPr lang="en-US" sz="2500" dirty="0" err="1">
                <a:solidFill>
                  <a:srgbClr val="FFFFFF"/>
                </a:solidFill>
              </a:rPr>
              <a:t>PySpark</a:t>
            </a:r>
            <a:r>
              <a:rPr lang="en-US" sz="2500" dirty="0">
                <a:solidFill>
                  <a:srgbClr val="FFFFFF"/>
                </a:solidFill>
              </a:rPr>
              <a:t> SQL libraries to perform Spark job to store and process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Performed analysis on airline dataset on EMR cluster to execute query to fetched the analyzed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6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628647"/>
            <a:ext cx="11100049" cy="88624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Overview of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767" y="1514895"/>
            <a:ext cx="9126488" cy="4714454"/>
          </a:xfrm>
        </p:spPr>
        <p:txBody>
          <a:bodyPr anchor="b">
            <a:noAutofit/>
          </a:bodyPr>
          <a:lstStyle/>
          <a:p>
            <a:pPr algn="ctr"/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C609DED8-794C-4562-C473-E792CF92A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33" y="1500390"/>
            <a:ext cx="9475412" cy="48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628647"/>
            <a:ext cx="11100049" cy="886247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Overview of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Login to AWS console and create S3 bucket, then upload source file(csv file) for EMR cluster to access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Spark code in python for spark storage job to process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Create EMR cluster and select the instances (3 : 1 master and 2 core nodes)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After the EMR job is completed, the required output files are generated in given s3 bucket output folder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Download and view the output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</a:rPr>
              <a:t>Terminate the EMR cluster </a:t>
            </a:r>
          </a:p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5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89855"/>
            <a:ext cx="12188932" cy="745263"/>
          </a:xfrm>
        </p:spPr>
        <p:txBody>
          <a:bodyPr anchor="t">
            <a:normAutofit fontScale="90000"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Login to AWS console and create S3 bucket, then upload source file(csv file) for EMR cluster to access it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529408"/>
            <a:ext cx="11398353" cy="4699940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FF1A4B-CB5D-C042-B5F6-8E6CFCE867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3" b="12818"/>
          <a:stretch/>
        </p:blipFill>
        <p:spPr>
          <a:xfrm>
            <a:off x="0" y="1356475"/>
            <a:ext cx="12192000" cy="552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6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68" y="628646"/>
            <a:ext cx="12188932" cy="656567"/>
          </a:xfrm>
        </p:spPr>
        <p:txBody>
          <a:bodyPr anchor="t">
            <a:norm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Create EMR cluster and select the instances (3 : 1 master and 2 core nodes)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F414B1-D34A-5A6C-27CA-F64A0994A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10595" r="3981" b="37642"/>
          <a:stretch/>
        </p:blipFill>
        <p:spPr>
          <a:xfrm>
            <a:off x="-3068" y="1299727"/>
            <a:ext cx="12192000" cy="53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7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475354"/>
            <a:ext cx="11100049" cy="520934"/>
          </a:xfrm>
        </p:spPr>
        <p:txBody>
          <a:bodyPr anchor="t">
            <a:norm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Running EMR cluster to process the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BFB18B-A7B4-194C-EF20-EE5272941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 b="5053"/>
          <a:stretch/>
        </p:blipFill>
        <p:spPr>
          <a:xfrm>
            <a:off x="0" y="1010789"/>
            <a:ext cx="12192000" cy="58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2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3" descr="Neon laser lights aligned to form a triangle">
            <a:extLst>
              <a:ext uri="{FF2B5EF4-FFF2-40B4-BE49-F238E27FC236}">
                <a16:creationId xmlns:a16="http://schemas.microsoft.com/office/drawing/2014/main" id="{C8C99643-59E4-4AE0-E696-8A3AF8AA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904" r="-1" b="1072"/>
          <a:stretch/>
        </p:blipFill>
        <p:spPr>
          <a:xfrm>
            <a:off x="311047" y="1451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B298B-876D-BA4E-659D-8B2B3CED5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504370"/>
            <a:ext cx="11100049" cy="460824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Completed EMR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3BE2-36B2-6084-D57F-95172BF1A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1760564"/>
            <a:ext cx="11398353" cy="4468784"/>
          </a:xfrm>
        </p:spPr>
        <p:txBody>
          <a:bodyPr anchor="b">
            <a:noAutofit/>
          </a:bodyPr>
          <a:lstStyle/>
          <a:p>
            <a:endParaRPr lang="en-US" sz="25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7EC3E9-7DE1-7010-B1F4-C32EA00626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5" b="5700"/>
          <a:stretch/>
        </p:blipFill>
        <p:spPr>
          <a:xfrm>
            <a:off x="0" y="1037230"/>
            <a:ext cx="12192000" cy="582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33591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405</Words>
  <Application>Microsoft Office PowerPoint</Application>
  <PresentationFormat>Widescreen</PresentationFormat>
  <Paragraphs>43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Seaford</vt:lpstr>
      <vt:lpstr>LevelVTI</vt:lpstr>
      <vt:lpstr>Airline Analysis</vt:lpstr>
      <vt:lpstr>Airline Analysis Dataset</vt:lpstr>
      <vt:lpstr>Airline Analysis Project Description</vt:lpstr>
      <vt:lpstr>Overview of Design</vt:lpstr>
      <vt:lpstr>Overview of Implementation</vt:lpstr>
      <vt:lpstr>Login to AWS console and create S3 bucket, then upload source file(csv file) for EMR cluster to access it </vt:lpstr>
      <vt:lpstr>Create EMR cluster and select the instances (3 : 1 master and 2 core nodes)</vt:lpstr>
      <vt:lpstr>Running EMR cluster to process the output</vt:lpstr>
      <vt:lpstr>Completed EMR Cluster</vt:lpstr>
      <vt:lpstr>Output files generated in given s3 bucket output folder</vt:lpstr>
      <vt:lpstr> Spark code in python for spark storage job to process data</vt:lpstr>
      <vt:lpstr>Download and view the output files – Delay Analysis Output File </vt:lpstr>
      <vt:lpstr>Download and view the output files – Airtime Analysis Output File </vt:lpstr>
      <vt:lpstr>Download and view the output files – Destination Analysis Output File </vt:lpstr>
      <vt:lpstr>Terminate the EMR cluster  </vt:lpstr>
      <vt:lpstr>Demo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Analysis</dc:title>
  <dc:creator>Patel, Hetal</dc:creator>
  <cp:lastModifiedBy>Patel, Hetal</cp:lastModifiedBy>
  <cp:revision>9</cp:revision>
  <dcterms:created xsi:type="dcterms:W3CDTF">2023-05-05T05:40:06Z</dcterms:created>
  <dcterms:modified xsi:type="dcterms:W3CDTF">2023-05-08T06:19:34Z</dcterms:modified>
</cp:coreProperties>
</file>